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271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3" r:id="rId17"/>
    <p:sldId id="272" r:id="rId18"/>
    <p:sldId id="274" r:id="rId19"/>
    <p:sldId id="29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8" r:id="rId29"/>
    <p:sldId id="279" r:id="rId30"/>
    <p:sldId id="280" r:id="rId31"/>
    <p:sldId id="281" r:id="rId32"/>
    <p:sldId id="282" r:id="rId33"/>
    <p:sldId id="283" r:id="rId34"/>
    <p:sldId id="276" r:id="rId35"/>
    <p:sldId id="277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ACDFD80-7D2D-446B-8E2D-7A871D48A215}">
          <p14:sldIdLst>
            <p14:sldId id="256"/>
            <p14:sldId id="257"/>
            <p14:sldId id="271"/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  <p14:sldId id="273"/>
            <p14:sldId id="272"/>
            <p14:sldId id="274"/>
            <p14:sldId id="29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78"/>
            <p14:sldId id="279"/>
            <p14:sldId id="280"/>
            <p14:sldId id="281"/>
            <p14:sldId id="282"/>
            <p14:sldId id="283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EBC6A8"/>
    <a:srgbClr val="9A57CD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1604-5DD1-415F-924E-7940FD8EC206}" type="datetimeFigureOut">
              <a:rPr lang="zh-TW" altLang="en-US" smtClean="0"/>
              <a:t>2021/3/15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B44A4-A120-4D7D-901C-540870736E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7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B44A4-A120-4D7D-901C-540870736E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5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EBDDC3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53696-7756-48C6-9D3D-00486DF726C3}" type="slidenum">
              <a:rPr lang="zh-TW" altLang="en-US" smtClean="0">
                <a:solidFill>
                  <a:srgbClr val="EBDDC3"/>
                </a:solidFill>
              </a:rPr>
              <a:pPr/>
              <a:t>‹#›</a:t>
            </a:fld>
            <a:endParaRPr lang="zh-TW" alt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2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27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2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6274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2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53696-7756-48C6-9D3D-00486DF726C3}" type="slidenum">
              <a:rPr lang="zh-TW" altLang="en-US" smtClean="0">
                <a:solidFill>
                  <a:srgbClr val="775F55"/>
                </a:solidFill>
              </a:rPr>
              <a:pPr/>
              <a:t>‹#›</a:t>
            </a:fld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36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212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177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1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5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2017/5/2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TW">
                <a:solidFill>
                  <a:srgbClr val="775F55"/>
                </a:solidFill>
              </a:rPr>
              <a:t>2017/5/2</a:t>
            </a: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153696-7756-48C6-9D3D-00486DF726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5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36.209.5/cdrfb3/index.html" TargetMode="External"/><Relationship Id="rId2" Type="http://schemas.openxmlformats.org/officeDocument/2006/relationships/hyperlink" Target="http://ndltdcc.ncl.edu.tw/theme/theme01_tmpl/index_login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lib.fju.edu.tw/chi/sites/default/files/image/watermark.jpg" TargetMode="External"/><Relationship Id="rId2" Type="http://schemas.openxmlformats.org/officeDocument/2006/relationships/hyperlink" Target="http://140.136.208.25/gs32/stdcdr_fju/index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36.208.25/gs32/stdcdr_fju/index.ht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dltdcc.ncl.edu.tw/theme/theme01_tmpl/index_login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140.136.251.56/fujenT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cademic.fju.edu.tw/form/&#30050;&#26989;&#29983;&#38626;&#26657;&#31243;&#24207;&#21934;.doc" TargetMode="External"/><Relationship Id="rId2" Type="http://schemas.openxmlformats.org/officeDocument/2006/relationships/hyperlink" Target="http://graduation.fju.edu.tw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dltdcc.ncl.edu.tw/theme/theme01_tmpl/index_login.php" TargetMode="External"/><Relationship Id="rId2" Type="http://schemas.openxmlformats.org/officeDocument/2006/relationships/hyperlink" Target="http://140.136.251.56/fuj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duation.fju.edu.tw/" TargetMode="External"/><Relationship Id="rId4" Type="http://schemas.openxmlformats.org/officeDocument/2006/relationships/hyperlink" Target="http://140.136.209.5/cdrfb3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40.136.251.56/fujen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3352" y="2132856"/>
            <a:ext cx="6837040" cy="24048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畢業生口試申請作業說明書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/>
              <a:t>社會企業碩士</a:t>
            </a:r>
            <a:r>
              <a:rPr lang="en-US" altLang="zh-TW" dirty="0"/>
              <a:t>/</a:t>
            </a:r>
            <a:r>
              <a:rPr lang="zh-TW" altLang="en-US" dirty="0"/>
              <a:t>碩士在職學位學程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9057"/>
            <a:ext cx="1511135" cy="1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96" y="3356992"/>
            <a:ext cx="65036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圖說文字 5"/>
          <p:cNvSpPr/>
          <p:nvPr/>
        </p:nvSpPr>
        <p:spPr>
          <a:xfrm>
            <a:off x="5419700" y="1628800"/>
            <a:ext cx="3616796" cy="1008112"/>
          </a:xfrm>
          <a:prstGeom prst="wedgeRectCallout">
            <a:avLst>
              <a:gd name="adj1" fmla="val -100321"/>
              <a:gd name="adj2" fmla="val 270521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1.</a:t>
            </a:r>
            <a:r>
              <a:rPr lang="zh-TW" altLang="en-US" sz="1400" b="1" dirty="0">
                <a:solidFill>
                  <a:srgbClr val="FF0000"/>
                </a:solidFill>
              </a:rPr>
              <a:t> 「我的論文」不用填寫。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400" b="1" dirty="0">
                <a:solidFill>
                  <a:srgbClr val="FF0000"/>
                </a:solidFill>
              </a:rPr>
              <a:t>2.</a:t>
            </a:r>
            <a:r>
              <a:rPr lang="zh-TW" altLang="en-US" sz="1400" b="1" dirty="0">
                <a:solidFill>
                  <a:srgbClr val="FF0000"/>
                </a:solidFill>
              </a:rPr>
              <a:t> 確認資料無誤後即可按送出。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400" b="1" dirty="0">
                <a:solidFill>
                  <a:srgbClr val="FF0000"/>
                </a:solidFill>
              </a:rPr>
              <a:t>3.</a:t>
            </a:r>
            <a:r>
              <a:rPr lang="zh-TW" altLang="en-US" sz="1400" b="1" dirty="0">
                <a:solidFill>
                  <a:srgbClr val="FF0000"/>
                </a:solidFill>
              </a:rPr>
              <a:t> 可查詢歷史清單</a:t>
            </a:r>
            <a:r>
              <a:rPr lang="en-US" altLang="zh-TW" sz="1400" b="1" dirty="0">
                <a:solidFill>
                  <a:srgbClr val="FF0000"/>
                </a:solidFill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</a:rPr>
              <a:t>包含暫存檔、已送出檔</a:t>
            </a:r>
            <a:r>
              <a:rPr lang="en-US" altLang="zh-TW" sz="1400" b="1" dirty="0">
                <a:solidFill>
                  <a:srgbClr val="FF0000"/>
                </a:solidFill>
              </a:rPr>
              <a:t>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4869160"/>
            <a:ext cx="1082516" cy="2326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968552" cy="28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79512" y="188639"/>
            <a:ext cx="8856984" cy="6259611"/>
            <a:chOff x="709612" y="695325"/>
            <a:chExt cx="7724776" cy="546735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695325"/>
              <a:ext cx="7724775" cy="546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圖說文字 5"/>
            <p:cNvSpPr/>
            <p:nvPr/>
          </p:nvSpPr>
          <p:spPr>
            <a:xfrm>
              <a:off x="1835696" y="4509120"/>
              <a:ext cx="5342631" cy="429419"/>
            </a:xfrm>
            <a:prstGeom prst="wedgeRectCallout">
              <a:avLst>
                <a:gd name="adj1" fmla="val -44123"/>
                <a:gd name="adj2" fmla="val -409782"/>
              </a:avLst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同學列印學程</a:t>
              </a:r>
              <a:r>
                <a:rPr lang="en-US" altLang="zh-TW" b="1" dirty="0">
                  <a:solidFill>
                    <a:srgbClr val="FF0000"/>
                  </a:solidFill>
                </a:rPr>
                <a:t>mail</a:t>
              </a:r>
              <a:r>
                <a:rPr lang="zh-TW" altLang="en-US" b="1" dirty="0">
                  <a:solidFill>
                    <a:srgbClr val="FF0000"/>
                  </a:solidFill>
                </a:rPr>
                <a:t>之學位申請表親簽後，送學程辦公室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09612" y="2708920"/>
              <a:ext cx="1486123" cy="2160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020272" y="1556792"/>
              <a:ext cx="1008112" cy="1440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97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chemeClr val="accent2"/>
                </a:solidFill>
              </a:rPr>
              <a:t>Step3</a:t>
            </a:r>
            <a:r>
              <a:rPr lang="zh-TW" altLang="en-US" sz="2800" b="1" dirty="0">
                <a:solidFill>
                  <a:schemeClr val="accent2"/>
                </a:solidFill>
              </a:rPr>
              <a:t>：</a:t>
            </a:r>
            <a:r>
              <a:rPr lang="zh-TW" altLang="zh-TW" sz="2800" b="1" dirty="0">
                <a:solidFill>
                  <a:schemeClr val="accent2"/>
                </a:solidFill>
              </a:rPr>
              <a:t>口試前兩週</a:t>
            </a:r>
            <a:endParaRPr lang="en-US" altLang="zh-TW" sz="2800" b="1" dirty="0">
              <a:solidFill>
                <a:schemeClr val="accent2"/>
              </a:solidFill>
            </a:endParaRPr>
          </a:p>
          <a:p>
            <a:pPr marL="514350" indent="-3600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zh-TW" altLang="en-US" sz="2800" dirty="0"/>
              <a:t>如新聘口試委員，待課務組通知新任委員聘函核發後，同學請至辦公室領取</a:t>
            </a:r>
            <a:r>
              <a:rPr lang="zh-TW" altLang="en-US" sz="2800" dirty="0">
                <a:solidFill>
                  <a:srgbClr val="FF0000"/>
                </a:solidFill>
              </a:rPr>
              <a:t>新任口試委員聘函</a:t>
            </a:r>
            <a:endParaRPr lang="en-US" altLang="zh-TW" sz="2800" dirty="0"/>
          </a:p>
          <a:p>
            <a:pPr marL="514350" indent="-3600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zh-TW" altLang="en-US" sz="2800" u="sng" dirty="0">
                <a:solidFill>
                  <a:srgbClr val="0070C0"/>
                </a:solidFill>
              </a:rPr>
              <a:t>口試通知信</a:t>
            </a:r>
            <a:r>
              <a:rPr lang="en-US" altLang="zh-TW" sz="2200" dirty="0"/>
              <a:t>(</a:t>
            </a:r>
            <a:r>
              <a:rPr lang="zh-TW" altLang="en-US" sz="2200" dirty="0"/>
              <a:t>請同學先與指導老師確認是否需要紙本或電子檔，或者無須口試通知信</a:t>
            </a:r>
            <a:r>
              <a:rPr lang="en-US" altLang="zh-TW" sz="2200" dirty="0"/>
              <a:t>)</a:t>
            </a:r>
            <a:r>
              <a:rPr lang="zh-TW" altLang="en-US" sz="2800" dirty="0"/>
              <a:t>、</a:t>
            </a:r>
            <a:r>
              <a:rPr lang="zh-TW" altLang="en-US" sz="2800" dirty="0">
                <a:solidFill>
                  <a:srgbClr val="FF0000"/>
                </a:solidFill>
              </a:rPr>
              <a:t>論文</a:t>
            </a:r>
            <a:r>
              <a:rPr lang="zh-TW" altLang="en-US" sz="2800" dirty="0"/>
              <a:t>一併寄給口試委員</a:t>
            </a:r>
            <a:r>
              <a:rPr lang="en-US" altLang="zh-TW" sz="2200" dirty="0"/>
              <a:t>(</a:t>
            </a:r>
            <a:r>
              <a:rPr lang="zh-TW" altLang="en-US" sz="2200" dirty="0"/>
              <a:t>論文寄送紙本或電子檔由指導老師與口試委員決定</a:t>
            </a:r>
            <a:r>
              <a:rPr lang="en-US" altLang="zh-TW" sz="2200" dirty="0"/>
              <a:t>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514350" indent="-360000">
              <a:spcBef>
                <a:spcPts val="48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zh-TW" altLang="en-US" sz="2800" dirty="0"/>
              <a:t>若口試時間遇辦公室非上班日或請假，請事前與辦公室確認如何領取口試資料袋。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dirty="0"/>
              <a:t>口試申請作業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700807"/>
            <a:ext cx="8153400" cy="453650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3000" b="1" dirty="0">
                <a:solidFill>
                  <a:schemeClr val="accent2"/>
                </a:solidFill>
              </a:rPr>
              <a:t>Step4</a:t>
            </a:r>
            <a:r>
              <a:rPr lang="zh-TW" altLang="en-US" sz="3000" b="1" dirty="0">
                <a:solidFill>
                  <a:schemeClr val="accent2"/>
                </a:solidFill>
              </a:rPr>
              <a:t>：</a:t>
            </a:r>
            <a:r>
              <a:rPr lang="zh-TW" altLang="zh-TW" sz="3000" b="1" dirty="0">
                <a:solidFill>
                  <a:schemeClr val="accent2"/>
                </a:solidFill>
              </a:rPr>
              <a:t>口試當天</a:t>
            </a:r>
            <a:endParaRPr lang="en-US" altLang="zh-TW" sz="3000" b="1" dirty="0">
              <a:solidFill>
                <a:schemeClr val="accent2"/>
              </a:solidFill>
            </a:endParaRPr>
          </a:p>
          <a:p>
            <a:pPr marL="360000" indent="-360000">
              <a:buClrTx/>
              <a:buSzPct val="80000"/>
              <a:buFont typeface="+mj-lt"/>
              <a:buAutoNum type="arabicPeriod"/>
            </a:pPr>
            <a:r>
              <a:rPr lang="zh-TW" altLang="en-US" sz="3000" dirty="0">
                <a:solidFill>
                  <a:prstClr val="black"/>
                </a:solidFill>
              </a:rPr>
              <a:t>至辦公室領取借用器材、口試場地鑰匙等。</a:t>
            </a:r>
            <a:endParaRPr lang="en-US" altLang="zh-TW" sz="3000" dirty="0">
              <a:solidFill>
                <a:prstClr val="black"/>
              </a:solidFill>
            </a:endParaRPr>
          </a:p>
          <a:p>
            <a:pPr marL="360000" indent="-360000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zh-TW" altLang="en-US" sz="3000" dirty="0"/>
              <a:t>領取口試資料袋，內含：</a:t>
            </a:r>
            <a:endParaRPr lang="en-US" altLang="zh-TW" sz="3000" dirty="0"/>
          </a:p>
          <a:p>
            <a:pPr marL="365760" lvl="1" indent="0">
              <a:buNone/>
            </a:pP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口試公告</a:t>
            </a:r>
            <a:r>
              <a:rPr lang="en-US" altLang="zh-TW" sz="3000" dirty="0"/>
              <a:t>/</a:t>
            </a:r>
            <a:r>
              <a:rPr lang="zh-TW" altLang="en-US" sz="3000" dirty="0"/>
              <a:t>議程           </a:t>
            </a: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黏貼用膠帶                 </a:t>
            </a:r>
            <a:endParaRPr lang="en-US" altLang="zh-TW" sz="3000" dirty="0"/>
          </a:p>
          <a:p>
            <a:pPr marL="365760" lvl="1" indent="0">
              <a:buNone/>
            </a:pP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口試成績報告單         </a:t>
            </a: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口試委員個別成績單</a:t>
            </a:r>
            <a:endParaRPr lang="en-US" altLang="zh-TW" sz="3000" dirty="0"/>
          </a:p>
          <a:p>
            <a:pPr marL="396000" lvl="1" indent="0">
              <a:buNone/>
            </a:pP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zh-TW" sz="3000" dirty="0"/>
              <a:t>審定書</a:t>
            </a:r>
            <a:r>
              <a:rPr lang="zh-TW" altLang="en-US" sz="3000" dirty="0"/>
              <a:t>                        </a:t>
            </a:r>
            <a:r>
              <a:rPr lang="zh-TW" altLang="en-US" sz="3000" dirty="0">
                <a:sym typeface="Wingdings" panose="05000000000000000000" pitchFamily="2" charset="2"/>
              </a:rPr>
              <a:t>指導費</a:t>
            </a:r>
            <a:r>
              <a:rPr lang="zh-TW" altLang="en-US" sz="3000" dirty="0"/>
              <a:t>簽收領據         </a:t>
            </a:r>
            <a:endParaRPr lang="en-US" altLang="zh-TW" sz="3000" dirty="0"/>
          </a:p>
          <a:p>
            <a:pPr marL="396000" lvl="1" indent="0">
              <a:buNone/>
            </a:pP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口試費簽收清冊</a:t>
            </a:r>
            <a:endParaRPr lang="en-US" altLang="zh-TW" sz="3000" dirty="0"/>
          </a:p>
          <a:p>
            <a:pPr marL="365760" lvl="1" indent="0">
              <a:buNone/>
            </a:pPr>
            <a:r>
              <a:rPr lang="zh-TW" altLang="en-US" sz="3000" dirty="0">
                <a:sym typeface="Wingdings" panose="05000000000000000000" pitchFamily="2" charset="2"/>
              </a:rPr>
              <a:t></a:t>
            </a:r>
            <a:r>
              <a:rPr lang="zh-TW" altLang="en-US" sz="3000" dirty="0"/>
              <a:t>修改完畢證明書</a:t>
            </a:r>
            <a:r>
              <a:rPr lang="en-US" altLang="zh-TW" sz="3000" dirty="0"/>
              <a:t>(</a:t>
            </a:r>
            <a:r>
              <a:rPr lang="zh-TW" altLang="en-US" sz="3000" dirty="0"/>
              <a:t>論文修改完畢後連同紙本論文繳回學程辦公室</a:t>
            </a:r>
            <a:r>
              <a:rPr lang="en-US" altLang="zh-TW" sz="3000" dirty="0"/>
              <a:t>)</a:t>
            </a:r>
          </a:p>
          <a:p>
            <a:pPr marL="360000" lvl="1" indent="-360000">
              <a:spcBef>
                <a:spcPts val="1200"/>
              </a:spcBef>
              <a:buClrTx/>
              <a:buSzPct val="80000"/>
              <a:buFont typeface="+mj-lt"/>
              <a:buAutoNum type="arabicPeriod" startAt="3"/>
            </a:pPr>
            <a:r>
              <a:rPr lang="zh-TW" altLang="en-US" sz="3000" b="1" dirty="0">
                <a:solidFill>
                  <a:srgbClr val="FF0000"/>
                </a:solidFill>
              </a:rPr>
              <a:t>若遇題目修正，請務必重新至</a:t>
            </a:r>
            <a:r>
              <a:rPr lang="zh-TW" altLang="en-US" sz="3000" b="1" dirty="0">
                <a:solidFill>
                  <a:srgbClr val="FF0000"/>
                </a:solidFill>
                <a:latin typeface="新細明體"/>
              </a:rPr>
              <a:t>「博碩士學位論文系統」更新論文題目，同時更正口試成績報告單與審定書上之題目</a:t>
            </a:r>
            <a:r>
              <a:rPr lang="zh-TW" altLang="en-US" sz="3000" dirty="0">
                <a:latin typeface="新細明體"/>
              </a:rPr>
              <a:t>。</a:t>
            </a:r>
            <a:endParaRPr lang="en-US" altLang="zh-TW" sz="3000" dirty="0"/>
          </a:p>
          <a:p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dirty="0"/>
              <a:t>口試申請作業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3600" b="1" dirty="0">
                <a:solidFill>
                  <a:schemeClr val="accent2"/>
                </a:solidFill>
              </a:rPr>
              <a:t>Step4</a:t>
            </a:r>
            <a:r>
              <a:rPr lang="zh-TW" altLang="en-US" sz="3600" b="1" dirty="0">
                <a:solidFill>
                  <a:schemeClr val="accent2"/>
                </a:solidFill>
              </a:rPr>
              <a:t>：</a:t>
            </a:r>
            <a:r>
              <a:rPr lang="zh-TW" altLang="zh-TW" sz="3600" b="1" dirty="0">
                <a:solidFill>
                  <a:schemeClr val="accent2"/>
                </a:solidFill>
              </a:rPr>
              <a:t>口試當天</a:t>
            </a:r>
            <a:endParaRPr lang="en-US" altLang="zh-TW" sz="3600" b="1" dirty="0">
              <a:solidFill>
                <a:schemeClr val="accent2"/>
              </a:solidFill>
            </a:endParaRPr>
          </a:p>
          <a:p>
            <a:pPr marL="360000" indent="-360000">
              <a:buClrTx/>
              <a:buSzPct val="80000"/>
              <a:buFont typeface="+mj-lt"/>
              <a:buAutoNum type="arabicPeriod" startAt="4"/>
            </a:pPr>
            <a:r>
              <a:rPr lang="zh-TW" altLang="en-US" sz="4000" dirty="0"/>
              <a:t>將場地恢復原狀、關掉相關設備電源並清理垃圾。</a:t>
            </a:r>
          </a:p>
          <a:p>
            <a:pPr marL="360000" indent="-360000">
              <a:buClrTx/>
              <a:buSzPct val="80000"/>
              <a:buFont typeface="+mj-lt"/>
              <a:buAutoNum type="arabicPeriod" startAt="4"/>
            </a:pPr>
            <a:r>
              <a:rPr lang="zh-TW" altLang="en-US" sz="4000" dirty="0"/>
              <a:t>繳回借用器材、教室鑰匙。</a:t>
            </a:r>
            <a:endParaRPr lang="en-US" altLang="zh-TW" sz="4000" dirty="0"/>
          </a:p>
          <a:p>
            <a:pPr marL="360000" indent="-360000">
              <a:buClrTx/>
              <a:buSzPct val="80000"/>
              <a:buFont typeface="+mj-lt"/>
              <a:buAutoNum type="arabicPeriod" startAt="4"/>
            </a:pPr>
            <a:r>
              <a:rPr lang="zh-TW" altLang="en-US" sz="4000" dirty="0"/>
              <a:t>繳回口試資料袋，內含：</a:t>
            </a:r>
            <a:endParaRPr lang="en-US" altLang="zh-TW" sz="4000" dirty="0"/>
          </a:p>
          <a:p>
            <a:pPr marL="360000" lvl="1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</a:t>
            </a:r>
            <a:r>
              <a:rPr lang="zh-TW" altLang="en-US" sz="4000" dirty="0"/>
              <a:t>口試成績報告單</a:t>
            </a:r>
            <a:endParaRPr lang="en-US" altLang="zh-TW" sz="4000" dirty="0"/>
          </a:p>
          <a:p>
            <a:pPr marL="360000" lvl="1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</a:t>
            </a:r>
            <a:r>
              <a:rPr lang="zh-TW" altLang="en-US" sz="4000" dirty="0"/>
              <a:t>審定書</a:t>
            </a:r>
            <a:endParaRPr lang="en-US" altLang="zh-TW" sz="4000" dirty="0"/>
          </a:p>
          <a:p>
            <a:pPr marL="360000" lvl="1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</a:t>
            </a:r>
            <a:r>
              <a:rPr lang="zh-TW" altLang="en-US" sz="4000" dirty="0"/>
              <a:t>口試委員個別成績單</a:t>
            </a:r>
            <a:endParaRPr lang="en-US" altLang="zh-TW" sz="4000" dirty="0"/>
          </a:p>
          <a:p>
            <a:pPr marL="360000" lvl="1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指導費領據、口試費</a:t>
            </a:r>
            <a:r>
              <a:rPr lang="zh-TW" altLang="en-US" sz="4000" dirty="0"/>
              <a:t>簽收清冊</a:t>
            </a:r>
            <a:r>
              <a:rPr lang="zh-TW" altLang="en-US" sz="1800" dirty="0">
                <a:solidFill>
                  <a:srgbClr val="FF0000"/>
                </a:solidFill>
              </a:rPr>
              <a:t>（如口試委員搭乘高鐵，則請告知口試委員須先繳回至輔大的單程車票，回程車票再請口試委員寄回辦公室）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360000" lvl="1" indent="-360000">
              <a:spcBef>
                <a:spcPts val="1200"/>
              </a:spcBef>
              <a:buClrTx/>
              <a:buSzPct val="80000"/>
              <a:buFont typeface="+mj-lt"/>
              <a:buAutoNum type="arabicPeriod" startAt="7"/>
            </a:pPr>
            <a:r>
              <a:rPr lang="zh-TW" altLang="zh-TW" sz="4000" dirty="0"/>
              <a:t>以上各項簽名文件請於口試結束後立即交至辦</a:t>
            </a:r>
            <a:r>
              <a:rPr lang="zh-TW" altLang="en-US" sz="4000" dirty="0"/>
              <a:t>公室</a:t>
            </a:r>
            <a:r>
              <a:rPr lang="zh-TW" altLang="zh-TW" sz="4000" dirty="0"/>
              <a:t>，最遲務必於隔天交回</a:t>
            </a:r>
            <a:r>
              <a:rPr lang="zh-TW" altLang="en-US" sz="4000" dirty="0"/>
              <a:t>。</a:t>
            </a:r>
            <a:endParaRPr lang="zh-TW" altLang="zh-TW" sz="4000" dirty="0"/>
          </a:p>
          <a:p>
            <a:pPr marL="0" indent="0">
              <a:buNone/>
            </a:pPr>
            <a:endParaRPr lang="en-US" altLang="zh-TW" sz="2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dirty="0"/>
              <a:t>口試申請作業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/>
              <a:t>社會企業碩士</a:t>
            </a:r>
            <a:r>
              <a:rPr lang="en-US" altLang="zh-TW" dirty="0"/>
              <a:t>/</a:t>
            </a:r>
            <a:r>
              <a:rPr lang="zh-TW" altLang="en-US" dirty="0"/>
              <a:t>碩士在職學位學程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9057"/>
            <a:ext cx="1511135" cy="1857775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2020/6/3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63352" y="2132856"/>
            <a:ext cx="6837040" cy="2404864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8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畢業生離校申請</a:t>
            </a:r>
            <a:endParaRPr lang="en-US" altLang="zh-TW" sz="8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作業說明書</a:t>
            </a:r>
          </a:p>
        </p:txBody>
      </p:sp>
    </p:spTree>
    <p:extLst>
      <p:ext uri="{BB962C8B-B14F-4D97-AF65-F5344CB8AC3E}">
        <p14:creationId xmlns:p14="http://schemas.microsoft.com/office/powerpoint/2010/main" val="409181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3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chemeClr val="accent2"/>
                </a:solidFill>
              </a:rPr>
              <a:t>Step1</a:t>
            </a:r>
            <a:r>
              <a:rPr lang="zh-TW" altLang="zh-TW" sz="2800" b="1" dirty="0">
                <a:solidFill>
                  <a:schemeClr val="accent2"/>
                </a:solidFill>
              </a:rPr>
              <a:t>：</a:t>
            </a:r>
            <a:r>
              <a:rPr lang="zh-TW" altLang="zh-TW" sz="2800" dirty="0"/>
              <a:t>論文格式審核。</a:t>
            </a:r>
          </a:p>
          <a:p>
            <a:pPr marL="0" lvl="0" indent="0">
              <a:buNone/>
            </a:pPr>
            <a:r>
              <a:rPr lang="en-US" altLang="zh-TW" sz="2200" dirty="0"/>
              <a:t>1.</a:t>
            </a:r>
            <a:r>
              <a:rPr lang="zh-TW" altLang="en-US" sz="2200" dirty="0"/>
              <a:t> </a:t>
            </a:r>
            <a:r>
              <a:rPr lang="zh-TW" altLang="zh-TW" sz="2200" dirty="0"/>
              <a:t>論文內文修改完畢後，請指導教授簽妥</a:t>
            </a:r>
            <a:r>
              <a:rPr lang="zh-TW" altLang="zh-TW" sz="2200" u="sng" dirty="0"/>
              <a:t>論文修改完畢證明書</a:t>
            </a:r>
            <a:r>
              <a:rPr lang="zh-TW" altLang="zh-TW" sz="2200" dirty="0"/>
              <a:t>。</a:t>
            </a:r>
            <a:endParaRPr lang="en-US" altLang="zh-TW" sz="2200" dirty="0"/>
          </a:p>
          <a:p>
            <a:pPr marL="0" lvl="0" indent="0">
              <a:buNone/>
            </a:pPr>
            <a:r>
              <a:rPr lang="en-US" altLang="zh-TW" sz="2200" dirty="0"/>
              <a:t>2.</a:t>
            </a:r>
            <a:r>
              <a:rPr lang="zh-TW" altLang="en-US" sz="2200" dirty="0"/>
              <a:t> </a:t>
            </a:r>
            <a:r>
              <a:rPr lang="zh-TW" altLang="zh-TW" sz="2200" dirty="0"/>
              <a:t>列印紙本論文 </a:t>
            </a:r>
            <a:r>
              <a:rPr lang="en-US" altLang="zh-TW" sz="2200" dirty="0"/>
              <a:t>( 120</a:t>
            </a:r>
            <a:r>
              <a:rPr lang="zh-TW" altLang="zh-TW" sz="2200" dirty="0"/>
              <a:t>頁以下單面印刷，</a:t>
            </a:r>
            <a:r>
              <a:rPr lang="en-US" altLang="zh-TW" sz="2200" dirty="0"/>
              <a:t>120</a:t>
            </a:r>
            <a:r>
              <a:rPr lang="zh-TW" altLang="zh-TW" sz="2200" dirty="0"/>
              <a:t>頁以上雙面印刷</a:t>
            </a:r>
            <a:r>
              <a:rPr lang="en-US" altLang="zh-TW" sz="2200" dirty="0"/>
              <a:t> )</a:t>
            </a:r>
            <a:r>
              <a:rPr lang="zh-TW" altLang="zh-TW" sz="2200" dirty="0"/>
              <a:t>，不用裝訂，請用長尾夾夾起，連同論文修改完畢證明書一起送學程辦公室審核。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chemeClr val="accent2"/>
                </a:solidFill>
              </a:rPr>
              <a:t>Step2</a:t>
            </a:r>
            <a:r>
              <a:rPr lang="zh-TW" altLang="en-US" sz="2800" b="1" dirty="0">
                <a:solidFill>
                  <a:schemeClr val="accent2"/>
                </a:solidFill>
              </a:rPr>
              <a:t>：</a:t>
            </a:r>
            <a:r>
              <a:rPr lang="zh-TW" altLang="en-US" sz="2800" dirty="0"/>
              <a:t>論文相關資料與電子全文上傳國圖、輔圖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zh-TW" sz="2200" dirty="0"/>
              <a:t>論文格式審核完畢由秘書通知上傳論文資料與電子全文。</a:t>
            </a:r>
          </a:p>
          <a:p>
            <a:r>
              <a:rPr lang="zh-TW" altLang="zh-TW" sz="2200" dirty="0"/>
              <a:t>國家圖書館</a:t>
            </a:r>
            <a:r>
              <a:rPr lang="en-US" altLang="zh-TW" sz="2200" u="sng" dirty="0">
                <a:hlinkClick r:id="rId2"/>
              </a:rPr>
              <a:t>http://ndltdcc.ncl.edu.tw/theme/theme01_tmpl/index_login.php </a:t>
            </a:r>
            <a:endParaRPr lang="en-US" altLang="zh-TW" sz="2200" u="sng" dirty="0"/>
          </a:p>
          <a:p>
            <a:pPr marL="0" indent="0">
              <a:buNone/>
            </a:pPr>
            <a:r>
              <a:rPr lang="zh-TW" altLang="en-US" sz="2200" dirty="0"/>
              <a:t>    </a:t>
            </a:r>
            <a:r>
              <a:rPr lang="zh-TW" altLang="en-US" sz="2200" u="sng" dirty="0"/>
              <a:t>國家圖書館帳號密碼口試完成後會寄到信箱。</a:t>
            </a:r>
            <a:endParaRPr lang="zh-TW" altLang="zh-TW" sz="2200" dirty="0"/>
          </a:p>
          <a:p>
            <a:r>
              <a:rPr lang="zh-TW" altLang="zh-TW" sz="2200" dirty="0"/>
              <a:t>輔大圖書館</a:t>
            </a:r>
            <a:r>
              <a:rPr lang="en-US" altLang="zh-TW" sz="2200" u="sng" dirty="0">
                <a:hlinkClick r:id="rId3"/>
              </a:rPr>
              <a:t>http://140.136.209.5/cdrfb3/index.html</a:t>
            </a:r>
            <a:endParaRPr lang="en-US" altLang="zh-TW" sz="2200" u="sng" dirty="0"/>
          </a:p>
          <a:p>
            <a:pPr marL="0" indent="0">
              <a:buNone/>
            </a:pPr>
            <a:r>
              <a:rPr lang="zh-TW" altLang="en-US" sz="2200" dirty="0"/>
              <a:t>    </a:t>
            </a:r>
            <a:r>
              <a:rPr lang="zh-TW" altLang="en-US" sz="2200" u="sng" dirty="0"/>
              <a:t>輔大圖書館學位論文上傳問題</a:t>
            </a:r>
            <a:r>
              <a:rPr lang="zh-TW" altLang="en-US" sz="2200" dirty="0"/>
              <a:t> </a:t>
            </a:r>
            <a:r>
              <a:rPr lang="en-US" altLang="zh-TW" sz="2200" u="sng" dirty="0"/>
              <a:t>http://web.lib.fju.edu.tw/chi/faq/7</a:t>
            </a:r>
          </a:p>
          <a:p>
            <a:pPr marL="0" indent="0">
              <a:buNone/>
            </a:pPr>
            <a:r>
              <a:rPr lang="zh-TW" altLang="en-US" sz="2200" dirty="0"/>
              <a:t> </a:t>
            </a:r>
            <a:endParaRPr lang="zh-TW" altLang="zh-TW" sz="2200" dirty="0"/>
          </a:p>
          <a:p>
            <a:pPr marL="1188000" indent="0">
              <a:buNone/>
            </a:pPr>
            <a:endParaRPr lang="en-US" altLang="zh-TW" sz="28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dirty="0"/>
              <a:t>離校申請作業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日期版面配置區 1"/>
          <p:cNvSpPr txBox="1">
            <a:spLocks/>
          </p:cNvSpPr>
          <p:nvPr/>
        </p:nvSpPr>
        <p:spPr>
          <a:xfrm>
            <a:off x="8028384" y="6448251"/>
            <a:ext cx="100811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zh-TW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2017/5/2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88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600199"/>
            <a:ext cx="8136904" cy="283691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altLang="zh-TW" sz="2800" b="1" dirty="0">
                <a:solidFill>
                  <a:srgbClr val="DD8047"/>
                </a:solidFill>
              </a:rPr>
              <a:t>Step</a:t>
            </a:r>
            <a:r>
              <a:rPr lang="zh-TW" altLang="en-US" sz="2800" b="1" dirty="0">
                <a:solidFill>
                  <a:srgbClr val="DD8047"/>
                </a:solidFill>
              </a:rPr>
              <a:t> </a:t>
            </a:r>
            <a:r>
              <a:rPr lang="en-US" altLang="zh-TW" sz="2800" b="1" dirty="0">
                <a:solidFill>
                  <a:srgbClr val="DD8047"/>
                </a:solidFill>
              </a:rPr>
              <a:t>1</a:t>
            </a:r>
            <a:r>
              <a:rPr lang="zh-TW" altLang="en-US" sz="2800" b="1" dirty="0">
                <a:solidFill>
                  <a:srgbClr val="DD8047"/>
                </a:solidFill>
              </a:rPr>
              <a:t>：</a:t>
            </a:r>
            <a:endParaRPr lang="en-US" altLang="zh-TW" sz="2800" b="1" dirty="0">
              <a:solidFill>
                <a:srgbClr val="DD8047"/>
              </a:solidFill>
            </a:endParaRPr>
          </a:p>
          <a:p>
            <a:pPr marL="720000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博碩士論文系統帳號、密碼與在圖書館使用的帳號、密碼相同。</a:t>
            </a:r>
          </a:p>
          <a:p>
            <a:pPr marL="720000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若未曾使用過圖書館帳號、密碼，其帳號為學號，密碼預設為生日月日</a:t>
            </a:r>
            <a:r>
              <a:rPr lang="en-US" altLang="zh-TW" sz="2800" dirty="0">
                <a:latin typeface="+mn-ea"/>
              </a:rPr>
              <a:t>(MMDD)</a:t>
            </a:r>
            <a:r>
              <a:rPr lang="zh-TW" altLang="en-US" sz="2800" dirty="0">
                <a:latin typeface="+mn-ea"/>
              </a:rPr>
              <a:t>共四碼；若有其他疑問可至各圖書館流通櫃檯詢問。</a:t>
            </a:r>
            <a:r>
              <a:rPr lang="en-US" altLang="zh-TW" sz="2800" dirty="0">
                <a:latin typeface="+mn-ea"/>
              </a:rPr>
              <a:t>(</a:t>
            </a:r>
            <a:r>
              <a:rPr lang="zh-TW" altLang="en-US" sz="2800" dirty="0">
                <a:latin typeface="+mn-ea"/>
              </a:rPr>
              <a:t>鍾先生</a:t>
            </a:r>
            <a:r>
              <a:rPr lang="en-US" altLang="zh-TW" sz="2800" dirty="0">
                <a:latin typeface="+mn-ea"/>
              </a:rPr>
              <a:t>29052313</a:t>
            </a:r>
            <a:r>
              <a:rPr lang="zh-TW" altLang="en-US" sz="2800" dirty="0">
                <a:latin typeface="+mn-ea"/>
              </a:rPr>
              <a:t>；</a:t>
            </a:r>
            <a:r>
              <a:rPr lang="en-US" altLang="zh-TW" sz="2800" dirty="0">
                <a:latin typeface="+mn-ea"/>
              </a:rPr>
              <a:t>E-MAIL</a:t>
            </a:r>
            <a:r>
              <a:rPr lang="zh-TW" altLang="en-US" sz="2800" dirty="0">
                <a:latin typeface="+mn-ea"/>
              </a:rPr>
              <a:t>：</a:t>
            </a:r>
            <a:r>
              <a:rPr lang="en-US" altLang="zh-TW" sz="2800" dirty="0">
                <a:latin typeface="+mn-ea"/>
              </a:rPr>
              <a:t>134767@mail.fju.edu.tw)</a:t>
            </a:r>
          </a:p>
        </p:txBody>
      </p:sp>
      <p:sp>
        <p:nvSpPr>
          <p:cNvPr id="7" name="日期版面配置區 1"/>
          <p:cNvSpPr txBox="1">
            <a:spLocks/>
          </p:cNvSpPr>
          <p:nvPr/>
        </p:nvSpPr>
        <p:spPr>
          <a:xfrm>
            <a:off x="8028384" y="6448251"/>
            <a:ext cx="100811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zh-TW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2020/6/3</a:t>
            </a:r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65048" y="26064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輔大圖書館論文上傳操作說明</a:t>
            </a:r>
          </a:p>
        </p:txBody>
      </p:sp>
    </p:spTree>
    <p:extLst>
      <p:ext uri="{BB962C8B-B14F-4D97-AF65-F5344CB8AC3E}">
        <p14:creationId xmlns:p14="http://schemas.microsoft.com/office/powerpoint/2010/main" val="203299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600199"/>
            <a:ext cx="8370512" cy="4586289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zh-TW" sz="2800" b="1" dirty="0">
                <a:solidFill>
                  <a:srgbClr val="DD8047"/>
                </a:solidFill>
              </a:rPr>
              <a:t>Step</a:t>
            </a:r>
            <a:r>
              <a:rPr lang="zh-TW" altLang="en-US" sz="2800" b="1" dirty="0">
                <a:solidFill>
                  <a:srgbClr val="DD8047"/>
                </a:solidFill>
              </a:rPr>
              <a:t> </a:t>
            </a:r>
            <a:r>
              <a:rPr lang="en-US" altLang="zh-TW" sz="2800" b="1" dirty="0">
                <a:solidFill>
                  <a:srgbClr val="DD8047"/>
                </a:solidFill>
              </a:rPr>
              <a:t>2</a:t>
            </a:r>
            <a:r>
              <a:rPr lang="zh-TW" altLang="en-US" sz="2800" b="1" dirty="0">
                <a:solidFill>
                  <a:srgbClr val="DD8047"/>
                </a:solidFill>
              </a:rPr>
              <a:t>：</a:t>
            </a:r>
            <a:endParaRPr lang="en-US" altLang="zh-TW" sz="2800" b="1" dirty="0">
              <a:solidFill>
                <a:srgbClr val="DD8047"/>
              </a:solidFill>
            </a:endParaRPr>
          </a:p>
          <a:p>
            <a:pPr marL="0" indent="0" fontAlgn="base">
              <a:buNone/>
            </a:pPr>
            <a:r>
              <a:rPr lang="zh-TW" altLang="en-US" sz="2800" dirty="0">
                <a:latin typeface="+mn-ea"/>
              </a:rPr>
              <a:t>登入「</a:t>
            </a:r>
            <a:r>
              <a:rPr lang="zh-TW" altLang="en-US" sz="2800" dirty="0">
                <a:latin typeface="+mn-ea"/>
                <a:hlinkClick r:id="rId2"/>
              </a:rPr>
              <a:t>輔仁大學博碩士論文系統</a:t>
            </a:r>
            <a:r>
              <a:rPr lang="zh-TW" altLang="en-US" sz="2800" dirty="0">
                <a:latin typeface="+mn-ea"/>
              </a:rPr>
              <a:t>」後，</a:t>
            </a:r>
          </a:p>
          <a:p>
            <a:pPr marL="834390" lvl="1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輸入基本資料，中英文關鍵字、摘要都要填寫。</a:t>
            </a:r>
            <a:endParaRPr lang="en-US" altLang="zh-TW" sz="2800" dirty="0">
              <a:latin typeface="+mn-ea"/>
            </a:endParaRPr>
          </a:p>
          <a:p>
            <a:pPr marL="834390" lvl="1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上傳已加</a:t>
            </a:r>
            <a:r>
              <a:rPr lang="zh-TW" altLang="en-US" sz="2800" dirty="0">
                <a:latin typeface="+mn-ea"/>
                <a:hlinkClick r:id="rId3"/>
              </a:rPr>
              <a:t>浮水印</a:t>
            </a:r>
            <a:r>
              <a:rPr lang="zh-TW" altLang="en-US" sz="2800" dirty="0">
                <a:latin typeface="+mn-ea"/>
              </a:rPr>
              <a:t> 之論文</a:t>
            </a:r>
            <a:r>
              <a:rPr lang="en-US" altLang="zh-TW" sz="2800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全文</a:t>
            </a:r>
            <a:r>
              <a:rPr lang="en-US" altLang="zh-TW" sz="2800" dirty="0">
                <a:solidFill>
                  <a:srgbClr val="FF0000"/>
                </a:solidFill>
                <a:latin typeface="+mn-ea"/>
              </a:rPr>
              <a:t>”PDF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檔</a:t>
            </a:r>
            <a:r>
              <a:rPr lang="zh-TW" altLang="en-US" sz="2800" dirty="0">
                <a:latin typeface="+mn-ea"/>
              </a:rPr>
              <a:t>，不須切割不同章節。</a:t>
            </a:r>
            <a:r>
              <a:rPr lang="en-US" altLang="zh-TW" sz="2800" dirty="0">
                <a:latin typeface="+mn-ea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浮水印不可以被文字擋住，圖書館會退件</a:t>
            </a:r>
            <a:r>
              <a:rPr lang="en-US" altLang="zh-TW" sz="2800" dirty="0">
                <a:latin typeface="+mn-ea"/>
              </a:rPr>
              <a:t>)</a:t>
            </a:r>
          </a:p>
          <a:p>
            <a:pPr marL="834390" lvl="1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論文目次需包含圖目錄與表目錄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pPr marL="834390" lvl="1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選擇電子全文授權方式</a:t>
            </a:r>
          </a:p>
          <a:p>
            <a:pPr marL="834390" lvl="1" indent="-514350" fontAlgn="base">
              <a:buClrTx/>
              <a:buSzPct val="80000"/>
              <a:buFont typeface="+mj-lt"/>
              <a:buAutoNum type="arabicPeriod"/>
            </a:pPr>
            <a:r>
              <a:rPr lang="zh-TW" altLang="en-US" sz="2800" dirty="0">
                <a:latin typeface="+mn-ea"/>
              </a:rPr>
              <a:t>提交審核。</a:t>
            </a:r>
            <a:endParaRPr lang="en-US" altLang="zh-TW" sz="2800" dirty="0">
              <a:latin typeface="+mn-ea"/>
            </a:endParaRPr>
          </a:p>
          <a:p>
            <a:pPr marL="320040" lvl="1" indent="0" fontAlgn="base">
              <a:buClrTx/>
              <a:buSzPct val="80000"/>
              <a:buNone/>
            </a:pPr>
            <a:r>
              <a:rPr lang="zh-TW" altLang="en-US" sz="2800" dirty="0">
                <a:latin typeface="+mn-ea"/>
              </a:rPr>
              <a:t>*</a:t>
            </a:r>
            <a:r>
              <a:rPr lang="en-US" altLang="zh-TW" sz="2000" dirty="0">
                <a:latin typeface="+mn-ea"/>
              </a:rPr>
              <a:t>(</a:t>
            </a:r>
            <a:r>
              <a:rPr lang="zh-TW" altLang="en-US" sz="2000" dirty="0">
                <a:latin typeface="+mn-ea"/>
              </a:rPr>
              <a:t>浮水印下載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請選此檔案    ，右鍵另存圖片，存檔類型選擇</a:t>
            </a:r>
            <a:r>
              <a:rPr lang="en-US" altLang="zh-TW" sz="2000" dirty="0">
                <a:latin typeface="+mn-ea"/>
              </a:rPr>
              <a:t>JPEG.</a:t>
            </a:r>
            <a:r>
              <a:rPr lang="zh-TW" altLang="en-US" sz="2000" dirty="0">
                <a:latin typeface="+mn-ea"/>
              </a:rPr>
              <a:t>格式。</a:t>
            </a:r>
            <a:endParaRPr lang="zh-TW" altLang="en-US" sz="8600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7" name="日期版面配置區 1"/>
          <p:cNvSpPr txBox="1">
            <a:spLocks/>
          </p:cNvSpPr>
          <p:nvPr/>
        </p:nvSpPr>
        <p:spPr>
          <a:xfrm>
            <a:off x="8028384" y="6448251"/>
            <a:ext cx="100811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zh-TW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2017/5/2</a:t>
            </a:r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65048" y="26064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輔大圖書館論文上傳操作說明</a:t>
            </a:r>
          </a:p>
        </p:txBody>
      </p:sp>
    </p:spTree>
    <p:extLst>
      <p:ext uri="{BB962C8B-B14F-4D97-AF65-F5344CB8AC3E}">
        <p14:creationId xmlns:p14="http://schemas.microsoft.com/office/powerpoint/2010/main" val="59825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0008"/>
            <a:ext cx="4619625" cy="35909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4581128"/>
            <a:ext cx="4772025" cy="2181225"/>
          </a:xfrm>
          <a:prstGeom prst="rect">
            <a:avLst/>
          </a:prstGeom>
        </p:spPr>
      </p:pic>
      <p:sp>
        <p:nvSpPr>
          <p:cNvPr id="7" name="日期版面配置區 1"/>
          <p:cNvSpPr txBox="1">
            <a:spLocks/>
          </p:cNvSpPr>
          <p:nvPr/>
        </p:nvSpPr>
        <p:spPr>
          <a:xfrm>
            <a:off x="8028384" y="6448251"/>
            <a:ext cx="100811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zh-TW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2017/5/2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2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口試申請作業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20506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SzPct val="70000"/>
              <a:buNone/>
            </a:pPr>
            <a:r>
              <a:rPr lang="en-US" altLang="zh-TW" sz="2800" b="1" dirty="0">
                <a:solidFill>
                  <a:schemeClr val="accent2"/>
                </a:solidFill>
              </a:rPr>
              <a:t>Step1-1</a:t>
            </a:r>
            <a:r>
              <a:rPr lang="zh-TW" altLang="en-US" sz="2800" b="1" dirty="0">
                <a:solidFill>
                  <a:schemeClr val="accent2"/>
                </a:solidFill>
              </a:rPr>
              <a:t>：</a:t>
            </a:r>
            <a:r>
              <a:rPr lang="zh-TW" altLang="zh-TW" sz="2800" b="1" dirty="0">
                <a:solidFill>
                  <a:schemeClr val="accent2"/>
                </a:solidFill>
              </a:rPr>
              <a:t>口試</a:t>
            </a:r>
            <a:r>
              <a:rPr lang="zh-TW" altLang="en-US" sz="2800" b="1" dirty="0">
                <a:solidFill>
                  <a:schemeClr val="accent2"/>
                </a:solidFill>
              </a:rPr>
              <a:t>四</a:t>
            </a:r>
            <a:r>
              <a:rPr lang="zh-TW" altLang="zh-TW" sz="2800" b="1" dirty="0">
                <a:solidFill>
                  <a:schemeClr val="accent2"/>
                </a:solidFill>
              </a:rPr>
              <a:t>週前與指導教授確認論文口試日期</a:t>
            </a:r>
            <a:endParaRPr lang="en-US" altLang="zh-TW" sz="2800" b="1" dirty="0">
              <a:solidFill>
                <a:schemeClr val="accent2"/>
              </a:solidFill>
            </a:endParaRPr>
          </a:p>
          <a:p>
            <a:pPr marL="72000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與指導教授確認口試日期、時間、口試委員等。</a:t>
            </a:r>
            <a:endParaRPr lang="en-US" altLang="zh-TW" sz="2800" dirty="0"/>
          </a:p>
          <a:p>
            <a:pPr marL="72000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確認口試地點</a:t>
            </a:r>
            <a:r>
              <a:rPr lang="en-US" altLang="zh-TW" sz="2800" dirty="0"/>
              <a:t>(</a:t>
            </a:r>
            <a:r>
              <a:rPr lang="zh-TW" altLang="en-US" sz="2800" dirty="0"/>
              <a:t>上線借用</a:t>
            </a:r>
            <a:r>
              <a:rPr lang="en-US" altLang="zh-TW" sz="2800" dirty="0"/>
              <a:t>)</a:t>
            </a:r>
          </a:p>
          <a:p>
            <a:pPr marL="720000" indent="-514350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簽妥</a:t>
            </a:r>
            <a:r>
              <a:rPr lang="zh-TW" altLang="en-US" sz="2800" dirty="0">
                <a:latin typeface="新細明體"/>
                <a:ea typeface="新細明體"/>
              </a:rPr>
              <a:t>「</a:t>
            </a:r>
            <a:r>
              <a:rPr lang="zh-TW" altLang="en-US" sz="2800" u="sng" dirty="0">
                <a:solidFill>
                  <a:srgbClr val="0070C0"/>
                </a:solidFill>
              </a:rPr>
              <a:t>論文口試申請同意書</a:t>
            </a:r>
            <a:r>
              <a:rPr lang="zh-TW" altLang="en-US" sz="2800" dirty="0">
                <a:latin typeface="新細明體"/>
                <a:ea typeface="新細明體"/>
              </a:rPr>
              <a:t>」、</a:t>
            </a:r>
            <a:r>
              <a:rPr lang="zh-TW" altLang="en-US" sz="2800" dirty="0">
                <a:latin typeface="新細明體"/>
              </a:rPr>
              <a:t> 「</a:t>
            </a:r>
            <a:r>
              <a:rPr lang="zh-TW" altLang="en-US" sz="2800" u="sng" dirty="0">
                <a:solidFill>
                  <a:srgbClr val="0070C0"/>
                </a:solidFill>
              </a:rPr>
              <a:t>論文口試設備需求表</a:t>
            </a:r>
            <a:r>
              <a:rPr lang="zh-TW" altLang="en-US" sz="2800" dirty="0">
                <a:latin typeface="新細明體"/>
              </a:rPr>
              <a:t>」</a:t>
            </a:r>
            <a:r>
              <a:rPr lang="en-US" altLang="zh-TW" sz="1800" dirty="0">
                <a:latin typeface="新細明體"/>
              </a:rPr>
              <a:t>(</a:t>
            </a:r>
            <a:r>
              <a:rPr lang="zh-TW" altLang="en-US" sz="1800" dirty="0">
                <a:latin typeface="新細明體"/>
              </a:rPr>
              <a:t>一般會議室例如羅耀拉</a:t>
            </a:r>
            <a:r>
              <a:rPr lang="en-US" altLang="zh-TW" sz="1800" dirty="0">
                <a:latin typeface="新細明體"/>
              </a:rPr>
              <a:t>201</a:t>
            </a:r>
            <a:r>
              <a:rPr lang="zh-TW" altLang="en-US" sz="1800" dirty="0">
                <a:latin typeface="新細明體"/>
              </a:rPr>
              <a:t>、</a:t>
            </a:r>
            <a:r>
              <a:rPr lang="en-US" altLang="zh-TW" sz="1800" dirty="0">
                <a:latin typeface="新細明體"/>
              </a:rPr>
              <a:t>245</a:t>
            </a:r>
            <a:r>
              <a:rPr lang="zh-TW" altLang="en-US" sz="1800" dirty="0">
                <a:latin typeface="新細明體"/>
              </a:rPr>
              <a:t>、</a:t>
            </a:r>
            <a:r>
              <a:rPr lang="en-US" altLang="zh-TW" sz="1800" dirty="0">
                <a:latin typeface="新細明體"/>
              </a:rPr>
              <a:t>246</a:t>
            </a:r>
            <a:r>
              <a:rPr lang="zh-TW" altLang="en-US" sz="1800" dirty="0">
                <a:latin typeface="新細明體"/>
              </a:rPr>
              <a:t>等皆有投影機、</a:t>
            </a:r>
            <a:r>
              <a:rPr lang="en-US" altLang="zh-TW" sz="1800" dirty="0">
                <a:latin typeface="新細明體"/>
              </a:rPr>
              <a:t>E</a:t>
            </a:r>
            <a:r>
              <a:rPr lang="zh-TW" altLang="en-US" sz="1800" dirty="0">
                <a:latin typeface="新細明體"/>
              </a:rPr>
              <a:t>化設備等，不需另外借用單槍與筆記型電腦，投影筆學程辦公室可協助準備</a:t>
            </a:r>
            <a:r>
              <a:rPr lang="en-US" altLang="zh-TW" sz="1800" dirty="0">
                <a:latin typeface="新細明體"/>
              </a:rPr>
              <a:t>)</a:t>
            </a:r>
            <a:r>
              <a:rPr lang="zh-TW" altLang="en-US" sz="2800" dirty="0">
                <a:latin typeface="新細明體"/>
              </a:rPr>
              <a:t>。</a:t>
            </a:r>
            <a:endParaRPr lang="en-US" altLang="zh-TW" sz="2800" dirty="0">
              <a:latin typeface="新細明體"/>
            </a:endParaRPr>
          </a:p>
          <a:p>
            <a:pPr marL="720000" indent="-514350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論文口試申請同意書拍照、「學術倫理教育課程」之修課證明</a:t>
            </a:r>
            <a:r>
              <a:rPr lang="en-US" altLang="zh-TW" sz="2800" dirty="0"/>
              <a:t>mail</a:t>
            </a:r>
            <a:r>
              <a:rPr lang="zh-TW" altLang="en-US" sz="2800" dirty="0"/>
              <a:t>至辦公室。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73886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" y="1700809"/>
            <a:ext cx="7538866" cy="3961804"/>
          </a:xfrm>
        </p:spPr>
      </p:pic>
      <p:sp>
        <p:nvSpPr>
          <p:cNvPr id="5" name="日期版面配置區 1"/>
          <p:cNvSpPr txBox="1">
            <a:spLocks/>
          </p:cNvSpPr>
          <p:nvPr/>
        </p:nvSpPr>
        <p:spPr>
          <a:xfrm>
            <a:off x="8028384" y="6448251"/>
            <a:ext cx="1008112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zh-TW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2017/5/2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28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7233379" cy="4721920"/>
          </a:xfrm>
        </p:spPr>
      </p:pic>
    </p:spTree>
    <p:extLst>
      <p:ext uri="{BB962C8B-B14F-4D97-AF65-F5344CB8AC3E}">
        <p14:creationId xmlns:p14="http://schemas.microsoft.com/office/powerpoint/2010/main" val="186876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984776" cy="5250678"/>
          </a:xfrm>
        </p:spPr>
      </p:pic>
    </p:spTree>
    <p:extLst>
      <p:ext uri="{BB962C8B-B14F-4D97-AF65-F5344CB8AC3E}">
        <p14:creationId xmlns:p14="http://schemas.microsoft.com/office/powerpoint/2010/main" val="214519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1700212"/>
            <a:ext cx="7762875" cy="4295775"/>
          </a:xfrm>
        </p:spPr>
      </p:pic>
    </p:spTree>
    <p:extLst>
      <p:ext uri="{BB962C8B-B14F-4D97-AF65-F5344CB8AC3E}">
        <p14:creationId xmlns:p14="http://schemas.microsoft.com/office/powerpoint/2010/main" val="361050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1700212"/>
            <a:ext cx="7762875" cy="4295775"/>
          </a:xfrm>
        </p:spPr>
      </p:pic>
    </p:spTree>
    <p:extLst>
      <p:ext uri="{BB962C8B-B14F-4D97-AF65-F5344CB8AC3E}">
        <p14:creationId xmlns:p14="http://schemas.microsoft.com/office/powerpoint/2010/main" val="1402735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643062"/>
            <a:ext cx="7648575" cy="3571875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sz="quarter" idx="1"/>
          </p:nvPr>
        </p:nvSpPr>
        <p:spPr>
          <a:xfrm>
            <a:off x="614531" y="5229200"/>
            <a:ext cx="8370512" cy="1152128"/>
          </a:xfrm>
        </p:spPr>
        <p:txBody>
          <a:bodyPr>
            <a:normAutofit/>
          </a:bodyPr>
          <a:lstStyle/>
          <a:p>
            <a:pPr marL="0" lvl="0" indent="0" fontAlgn="base">
              <a:buClr>
                <a:srgbClr val="DD8047"/>
              </a:buClr>
              <a:buNone/>
            </a:pPr>
            <a:r>
              <a:rPr lang="en-US" altLang="zh-TW" sz="2000" b="1" dirty="0">
                <a:solidFill>
                  <a:srgbClr val="DD8047"/>
                </a:solidFill>
              </a:rPr>
              <a:t>Step 3</a:t>
            </a:r>
            <a:r>
              <a:rPr lang="zh-TW" altLang="en-US" sz="2000" b="1" dirty="0">
                <a:solidFill>
                  <a:srgbClr val="DD8047"/>
                </a:solidFill>
              </a:rPr>
              <a:t>：</a:t>
            </a:r>
            <a:endParaRPr lang="en-US" altLang="zh-TW" sz="2000" b="1" dirty="0">
              <a:solidFill>
                <a:srgbClr val="DD8047"/>
              </a:solidFill>
            </a:endParaRPr>
          </a:p>
          <a:p>
            <a:pPr marL="0" indent="0" fontAlgn="base">
              <a:buNone/>
            </a:pPr>
            <a:r>
              <a:rPr lang="zh-TW" altLang="en-US" sz="2000" dirty="0">
                <a:latin typeface="+mn-ea"/>
              </a:rPr>
              <a:t>審核約需</a:t>
            </a:r>
            <a:r>
              <a:rPr lang="en-US" altLang="zh-TW" sz="2000" dirty="0">
                <a:latin typeface="+mn-ea"/>
              </a:rPr>
              <a:t>2 - 3 </a:t>
            </a:r>
            <a:r>
              <a:rPr lang="zh-TW" altLang="en-US" sz="2000" dirty="0">
                <a:latin typeface="+mn-ea"/>
              </a:rPr>
              <a:t>個工作天，通過後即可上「</a:t>
            </a:r>
            <a:r>
              <a:rPr lang="zh-TW" altLang="en-US" sz="2000" dirty="0">
                <a:latin typeface="+mn-ea"/>
                <a:hlinkClick r:id="rId3"/>
              </a:rPr>
              <a:t>輔仁大學博碩士論文系統</a:t>
            </a:r>
            <a:r>
              <a:rPr lang="zh-TW" altLang="en-US" sz="2000" dirty="0">
                <a:latin typeface="+mn-ea"/>
              </a:rPr>
              <a:t>」列印本校</a:t>
            </a:r>
            <a:r>
              <a:rPr lang="en-US" altLang="zh-TW" sz="2000" dirty="0">
                <a:latin typeface="+mn-ea"/>
              </a:rPr>
              <a:t>【</a:t>
            </a:r>
            <a:r>
              <a:rPr lang="zh-TW" altLang="en-US" sz="2000" dirty="0">
                <a:latin typeface="+mn-ea"/>
              </a:rPr>
              <a:t>博碩士論文電子檔上網授權書</a:t>
            </a:r>
            <a:r>
              <a:rPr lang="en-US" altLang="zh-TW" sz="2000" dirty="0">
                <a:latin typeface="+mn-ea"/>
              </a:rPr>
              <a:t>】1</a:t>
            </a:r>
            <a:r>
              <a:rPr lang="zh-TW" altLang="en-US" sz="2000" dirty="0">
                <a:latin typeface="+mn-ea"/>
              </a:rPr>
              <a:t>份，請自行列印並簽名。</a:t>
            </a:r>
            <a:endParaRPr lang="zh-TW" altLang="en-US" sz="8600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22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輔大圖書館論文上傳操作步驟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31" y="1600200"/>
            <a:ext cx="6159464" cy="4997152"/>
          </a:xfrm>
        </p:spPr>
      </p:pic>
    </p:spTree>
    <p:extLst>
      <p:ext uri="{BB962C8B-B14F-4D97-AF65-F5344CB8AC3E}">
        <p14:creationId xmlns:p14="http://schemas.microsoft.com/office/powerpoint/2010/main" val="3175295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國家圖書館論文上傳操作步驟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892696"/>
          </a:xfrm>
        </p:spPr>
        <p:txBody>
          <a:bodyPr/>
          <a:lstStyle/>
          <a:p>
            <a:r>
              <a:rPr lang="zh-TW" altLang="en-US" sz="2000" dirty="0"/>
              <a:t>台灣博碩士論文加值系統：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err="1">
                <a:hlinkClick r:id="rId2"/>
              </a:rPr>
              <a:t>ndltdcc.ncl.edu.tw</a:t>
            </a:r>
            <a:r>
              <a:rPr lang="en-US" altLang="zh-TW" sz="2000" dirty="0">
                <a:hlinkClick r:id="rId2"/>
              </a:rPr>
              <a:t>/theme/</a:t>
            </a:r>
            <a:r>
              <a:rPr lang="en-US" altLang="zh-TW" sz="2000" dirty="0" err="1">
                <a:hlinkClick r:id="rId2"/>
              </a:rPr>
              <a:t>theme01_tmpl</a:t>
            </a:r>
            <a:r>
              <a:rPr lang="en-US" altLang="zh-TW" sz="2000" dirty="0">
                <a:hlinkClick r:id="rId2"/>
              </a:rPr>
              <a:t>/</a:t>
            </a:r>
            <a:r>
              <a:rPr lang="en-US" altLang="zh-TW" sz="2000" dirty="0" err="1">
                <a:hlinkClick r:id="rId2"/>
              </a:rPr>
              <a:t>index_login.php</a:t>
            </a:r>
            <a:r>
              <a:rPr lang="en-US" altLang="zh-TW" sz="2000" dirty="0">
                <a:hlinkClick r:id="rId2"/>
              </a:rPr>
              <a:t> 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62933"/>
            <a:ext cx="6722704" cy="420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0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0" y="360392"/>
            <a:ext cx="7620112" cy="630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17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0030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4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口試申請作業</a:t>
            </a:r>
            <a:r>
              <a:rPr lang="en-US" altLang="zh-TW" dirty="0"/>
              <a:t>(</a:t>
            </a:r>
            <a:r>
              <a:rPr lang="zh-TW" altLang="en-US" dirty="0"/>
              <a:t>碩博士學位論文系統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b="1" dirty="0">
                <a:solidFill>
                  <a:schemeClr val="accent2"/>
                </a:solidFill>
              </a:rPr>
              <a:t>Step2</a:t>
            </a:r>
            <a:r>
              <a:rPr lang="zh-TW" altLang="en-US" sz="2800" b="1" dirty="0">
                <a:solidFill>
                  <a:schemeClr val="accent2"/>
                </a:solidFill>
              </a:rPr>
              <a:t>：</a:t>
            </a:r>
            <a:r>
              <a:rPr lang="zh-TW" altLang="zh-TW" sz="2800" b="1" dirty="0">
                <a:solidFill>
                  <a:schemeClr val="accent2"/>
                </a:solidFill>
              </a:rPr>
              <a:t>口試三週前</a:t>
            </a:r>
            <a:r>
              <a:rPr lang="zh-TW" altLang="en-US" sz="2800" b="1" dirty="0">
                <a:solidFill>
                  <a:schemeClr val="accent2"/>
                </a:solidFill>
              </a:rPr>
              <a:t>至「博碩士學位論文系統」</a:t>
            </a:r>
            <a:endParaRPr lang="en-US" altLang="zh-TW" sz="2800" b="1" dirty="0">
              <a:solidFill>
                <a:schemeClr val="accent2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2800" b="1" dirty="0">
                <a:solidFill>
                  <a:schemeClr val="accent2"/>
                </a:solidFill>
              </a:rPr>
              <a:t>            提出口試申請。</a:t>
            </a:r>
            <a:endParaRPr lang="en-US" altLang="zh-TW" sz="2800" b="1" dirty="0">
              <a:solidFill>
                <a:schemeClr val="accent2"/>
              </a:solidFill>
            </a:endParaRP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至系統內</a:t>
            </a:r>
            <a:r>
              <a:rPr lang="en-US" altLang="zh-TW" sz="2800" dirty="0"/>
              <a:t>( </a:t>
            </a:r>
            <a:r>
              <a:rPr lang="en-US" altLang="zh-TW" sz="2800" dirty="0">
                <a:hlinkClick r:id="rId2"/>
              </a:rPr>
              <a:t>http://140.136.251.56/fujenTS/ </a:t>
            </a:r>
            <a:r>
              <a:rPr lang="en-US" altLang="zh-TW" sz="2800" dirty="0"/>
              <a:t>)</a:t>
            </a:r>
            <a:r>
              <a:rPr lang="zh-TW" altLang="en-US" sz="2800" dirty="0"/>
              <a:t>，依序填入學位論文口試資訊，備註欄填務必寫學術倫理證書證號 。</a:t>
            </a:r>
            <a:endParaRPr lang="en-US" altLang="zh-TW" sz="2800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填寫完成後，線上送出學位考試申請單並與辦公室確認是否收到，確定資料無誤後，學程寄送申請單檔案，請列印申請單並親簽。</a:t>
            </a:r>
            <a:r>
              <a:rPr lang="en-US" altLang="zh-TW" sz="2800" dirty="0"/>
              <a:t>(</a:t>
            </a:r>
            <a:r>
              <a:rPr lang="zh-TW" altLang="en-US" sz="2800" u="sng" dirty="0">
                <a:solidFill>
                  <a:srgbClr val="0070C0"/>
                </a:solidFill>
                <a:hlinkClick r:id="rId3" action="ppaction://hlinksldjump"/>
              </a:rPr>
              <a:t>系統操作說明書</a:t>
            </a:r>
            <a:r>
              <a:rPr lang="en-US" altLang="zh-TW" sz="2800" dirty="0"/>
              <a:t>)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與口試委員確認口試日期、時間、當日交通工具（</a:t>
            </a:r>
            <a:r>
              <a:rPr lang="zh-TW" altLang="zh-TW" sz="2800" dirty="0"/>
              <a:t>若是開車，請填寫「</a:t>
            </a:r>
            <a:r>
              <a:rPr lang="zh-TW" altLang="zh-TW" sz="2800" u="sng" dirty="0">
                <a:solidFill>
                  <a:srgbClr val="0070C0"/>
                </a:solidFill>
              </a:rPr>
              <a:t>車輛進出校門知會單</a:t>
            </a:r>
            <a:r>
              <a:rPr lang="zh-TW" altLang="zh-TW" sz="2800" dirty="0"/>
              <a:t>」</a:t>
            </a:r>
            <a:r>
              <a:rPr lang="en-US" altLang="zh-TW" sz="2800" dirty="0"/>
              <a:t> )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zh-TW" altLang="en-US" sz="2800" dirty="0"/>
              <a:t>繳交論文口試申請同意書、學位考試申請單、車輛進出校門口知會單，上述三樣紙本送至學程辦公室。</a:t>
            </a:r>
            <a:endParaRPr lang="en-US" altLang="zh-TW" sz="2800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71643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610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92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720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4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4" y="188639"/>
            <a:ext cx="8104492" cy="653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79912" y="3573016"/>
            <a:ext cx="460851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請依序填寫基本資料、中外文摘要、目錄</a:t>
            </a:r>
            <a:r>
              <a:rPr lang="en-US" altLang="zh-TW" dirty="0"/>
              <a:t>(</a:t>
            </a:r>
            <a:r>
              <a:rPr lang="zh-TW" altLang="en-US" dirty="0"/>
              <a:t>須包含表目錄與圖目錄</a:t>
            </a:r>
            <a:r>
              <a:rPr lang="en-US" altLang="zh-TW" dirty="0"/>
              <a:t>)</a:t>
            </a:r>
            <a:r>
              <a:rPr lang="zh-TW" altLang="en-US" dirty="0"/>
              <a:t>、參考文獻、上傳全文、列印授權書並送出審核。</a:t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國圖授權書於離校程序時，連同一本紙本論文送至註冊組。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列印前務必確認論文中英文題目與送註冊組成績單之題目完全相同。</a:t>
            </a:r>
          </a:p>
        </p:txBody>
      </p:sp>
    </p:spTree>
    <p:extLst>
      <p:ext uri="{BB962C8B-B14F-4D97-AF65-F5344CB8AC3E}">
        <p14:creationId xmlns:p14="http://schemas.microsoft.com/office/powerpoint/2010/main" val="357067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離校申請作業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5548"/>
            <a:ext cx="8153400" cy="4848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600" b="1" dirty="0">
                <a:solidFill>
                  <a:schemeClr val="accent2"/>
                </a:solidFill>
              </a:rPr>
              <a:t>Step3</a:t>
            </a:r>
            <a:r>
              <a:rPr lang="zh-TW" altLang="en-US" sz="2600" b="1" dirty="0">
                <a:solidFill>
                  <a:schemeClr val="accent2"/>
                </a:solidFill>
              </a:rPr>
              <a:t>：</a:t>
            </a:r>
            <a:r>
              <a:rPr lang="zh-TW" altLang="en-US" sz="2600" dirty="0"/>
              <a:t>至畢業生離校系統申請，僅限應屆畢業生。</a:t>
            </a:r>
            <a:endParaRPr lang="en-US" altLang="zh-TW" sz="2600" dirty="0"/>
          </a:p>
          <a:p>
            <a:pPr marL="0" indent="0">
              <a:buNone/>
            </a:pPr>
            <a:r>
              <a:rPr lang="zh-TW" altLang="en-US" sz="2600" dirty="0"/>
              <a:t>            </a:t>
            </a:r>
            <a:r>
              <a:rPr lang="en-US" altLang="zh-TW" sz="2600" dirty="0"/>
              <a:t>(</a:t>
            </a:r>
            <a:r>
              <a:rPr lang="en-US" altLang="zh-TW" sz="2800" dirty="0">
                <a:hlinkClick r:id="rId2"/>
              </a:rPr>
              <a:t>http://graduation.fju.edu.tw/</a:t>
            </a:r>
            <a:r>
              <a:rPr lang="zh-TW" altLang="en-US" sz="2600" dirty="0"/>
              <a:t>  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zh-TW" altLang="en-US" sz="2600" dirty="0"/>
              <a:t>若於系統關閉前無法完成離校程序，請留下教務處、圖書館與學程辦公室之關卡，其餘皆先完成。 </a:t>
            </a:r>
            <a:endParaRPr lang="en-US" altLang="zh-TW" sz="2600" dirty="0"/>
          </a:p>
          <a:p>
            <a:pPr marL="1080000" indent="0">
              <a:buNone/>
            </a:pPr>
            <a:r>
              <a:rPr lang="zh-TW" altLang="en-US" sz="2600" dirty="0"/>
              <a:t>系統關閉或非應屆生，須到教務處註冊組領取離校程序單，或至教務處網頁下載</a:t>
            </a:r>
            <a:r>
              <a:rPr lang="zh-TW" altLang="en-US" sz="2600" dirty="0">
                <a:hlinkClick r:id="rId3"/>
              </a:rPr>
              <a:t>畢業生離校程序單</a:t>
            </a:r>
            <a:r>
              <a:rPr lang="zh-TW" altLang="en-US" sz="2600" dirty="0"/>
              <a:t>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600" b="1" dirty="0">
                <a:solidFill>
                  <a:schemeClr val="accent2"/>
                </a:solidFill>
              </a:rPr>
              <a:t>Step4</a:t>
            </a:r>
            <a:r>
              <a:rPr lang="zh-TW" altLang="en-US" sz="2600" b="1" dirty="0">
                <a:solidFill>
                  <a:schemeClr val="accent2"/>
                </a:solidFill>
              </a:rPr>
              <a:t>：</a:t>
            </a:r>
            <a:r>
              <a:rPr lang="zh-TW" altLang="en-US" sz="2600" dirty="0"/>
              <a:t>至辦公室領回審定書後送至影印店裝訂。</a:t>
            </a:r>
            <a:endParaRPr lang="en-US" altLang="zh-TW" sz="2600" dirty="0"/>
          </a:p>
          <a:p>
            <a:pPr marL="0" indent="0">
              <a:buNone/>
            </a:pPr>
            <a:r>
              <a:rPr lang="en-US" altLang="zh-TW" sz="2600" b="1" dirty="0">
                <a:solidFill>
                  <a:schemeClr val="accent2"/>
                </a:solidFill>
              </a:rPr>
              <a:t>Step5</a:t>
            </a:r>
            <a:r>
              <a:rPr lang="zh-TW" altLang="en-US" sz="2600" b="1" dirty="0">
                <a:solidFill>
                  <a:schemeClr val="accent2"/>
                </a:solidFill>
              </a:rPr>
              <a:t>：</a:t>
            </a:r>
            <a:r>
              <a:rPr lang="zh-TW" altLang="en-US" sz="2600" dirty="0"/>
              <a:t>論文及授權書繳交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rgbClr val="FF0000"/>
                </a:solidFill>
              </a:rPr>
              <a:t>一本紙本論文及</a:t>
            </a:r>
            <a:r>
              <a:rPr lang="en-US" altLang="zh-TW" sz="2600" dirty="0">
                <a:solidFill>
                  <a:srgbClr val="FF0000"/>
                </a:solidFill>
              </a:rPr>
              <a:t>PDF</a:t>
            </a:r>
            <a:r>
              <a:rPr lang="zh-TW" altLang="en-US" sz="2600" dirty="0">
                <a:solidFill>
                  <a:srgbClr val="FF0000"/>
                </a:solidFill>
              </a:rPr>
              <a:t>檔請繳回學程辦公室。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600" dirty="0">
                <a:solidFill>
                  <a:srgbClr val="FF0000"/>
                </a:solidFill>
              </a:rPr>
              <a:t>二本紙本論文</a:t>
            </a:r>
            <a:r>
              <a:rPr lang="en-US" altLang="zh-TW" sz="2600" dirty="0">
                <a:solidFill>
                  <a:srgbClr val="FF0000"/>
                </a:solidFill>
              </a:rPr>
              <a:t>+</a:t>
            </a:r>
            <a:r>
              <a:rPr lang="zh-TW" altLang="en-US" sz="2600" dirty="0">
                <a:solidFill>
                  <a:srgbClr val="FF0000"/>
                </a:solidFill>
              </a:rPr>
              <a:t>學校授權書請繳</a:t>
            </a:r>
            <a:r>
              <a:rPr lang="zh-TW" altLang="zh-TW" sz="2600" dirty="0">
                <a:solidFill>
                  <a:srgbClr val="FF0000"/>
                </a:solidFill>
              </a:rPr>
              <a:t>至</a:t>
            </a:r>
            <a:r>
              <a:rPr lang="zh-TW" altLang="en-US" sz="2600" dirty="0">
                <a:solidFill>
                  <a:srgbClr val="FF0000"/>
                </a:solidFill>
              </a:rPr>
              <a:t>學校</a:t>
            </a:r>
            <a:r>
              <a:rPr lang="zh-TW" altLang="zh-TW" sz="2600" dirty="0">
                <a:solidFill>
                  <a:srgbClr val="FF0000"/>
                </a:solidFill>
              </a:rPr>
              <a:t>圖書館</a:t>
            </a:r>
            <a:r>
              <a:rPr lang="zh-TW" altLang="en-US" sz="2600" dirty="0">
                <a:solidFill>
                  <a:srgbClr val="FF0000"/>
                </a:solidFill>
              </a:rPr>
              <a:t>。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600" dirty="0">
                <a:solidFill>
                  <a:srgbClr val="FF0000"/>
                </a:solidFill>
              </a:rPr>
              <a:t>一本紙本論文</a:t>
            </a:r>
            <a:r>
              <a:rPr lang="en-US" altLang="zh-TW" sz="2600" dirty="0">
                <a:solidFill>
                  <a:srgbClr val="FF0000"/>
                </a:solidFill>
              </a:rPr>
              <a:t>+</a:t>
            </a:r>
            <a:r>
              <a:rPr lang="zh-TW" altLang="en-US" sz="2600" dirty="0">
                <a:solidFill>
                  <a:srgbClr val="FF0000"/>
                </a:solidFill>
              </a:rPr>
              <a:t>國家圖書館授權書請繳至教務處註冊組，並領取畢業證書。</a:t>
            </a:r>
            <a:endParaRPr lang="en-US" altLang="zh-TW" sz="26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640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相關網站連結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05064"/>
          </a:xfrm>
        </p:spPr>
        <p:txBody>
          <a:bodyPr/>
          <a:lstStyle/>
          <a:p>
            <a:pPr marL="0" indent="0"/>
            <a:r>
              <a:rPr lang="zh-TW" altLang="en-US" sz="2800" dirty="0"/>
              <a:t> 博碩士學位論文系統： </a:t>
            </a:r>
            <a:endParaRPr lang="en-US" altLang="zh-TW" sz="2800" dirty="0"/>
          </a:p>
          <a:p>
            <a:pPr marL="360000" indent="0">
              <a:buNone/>
            </a:pPr>
            <a:r>
              <a:rPr lang="en-US" altLang="zh-TW" sz="2800" dirty="0">
                <a:hlinkClick r:id="rId2"/>
              </a:rPr>
              <a:t>http://140.136.251.56/fujenTS/</a:t>
            </a:r>
            <a:endParaRPr lang="en-US" altLang="zh-TW" sz="2800" dirty="0"/>
          </a:p>
          <a:p>
            <a:pPr>
              <a:spcBef>
                <a:spcPts val="1200"/>
              </a:spcBef>
            </a:pPr>
            <a:r>
              <a:rPr lang="en-US" altLang="zh-TW" sz="2800" dirty="0"/>
              <a:t> </a:t>
            </a:r>
            <a:r>
              <a:rPr lang="zh-TW" altLang="en-US" sz="2800" dirty="0"/>
              <a:t>台灣博碩士論文加值系統：</a:t>
            </a:r>
            <a:r>
              <a:rPr lang="en-US" altLang="zh-TW" sz="2800" dirty="0">
                <a:hlinkClick r:id="rId3"/>
              </a:rPr>
              <a:t>http://</a:t>
            </a:r>
            <a:r>
              <a:rPr lang="en-US" altLang="zh-TW" sz="2800" dirty="0" err="1">
                <a:hlinkClick r:id="rId3"/>
              </a:rPr>
              <a:t>ndltdcc.ncl.edu.tw</a:t>
            </a:r>
            <a:r>
              <a:rPr lang="en-US" altLang="zh-TW" sz="2800" dirty="0">
                <a:hlinkClick r:id="rId3"/>
              </a:rPr>
              <a:t>/theme/</a:t>
            </a:r>
            <a:r>
              <a:rPr lang="en-US" altLang="zh-TW" sz="2800" dirty="0" err="1">
                <a:hlinkClick r:id="rId3"/>
              </a:rPr>
              <a:t>theme01_tmpl</a:t>
            </a:r>
            <a:r>
              <a:rPr lang="en-US" altLang="zh-TW" sz="2800" dirty="0">
                <a:hlinkClick r:id="rId3"/>
              </a:rPr>
              <a:t>/</a:t>
            </a:r>
            <a:r>
              <a:rPr lang="en-US" altLang="zh-TW" sz="2800" dirty="0" err="1">
                <a:hlinkClick r:id="rId3"/>
              </a:rPr>
              <a:t>index_login.php</a:t>
            </a:r>
            <a:r>
              <a:rPr lang="en-US" altLang="zh-TW" sz="2800" dirty="0">
                <a:hlinkClick r:id="rId3"/>
              </a:rPr>
              <a:t> </a:t>
            </a:r>
            <a:endParaRPr lang="en-US" altLang="zh-TW" sz="2800" dirty="0"/>
          </a:p>
          <a:p>
            <a:pPr>
              <a:spcBef>
                <a:spcPts val="1200"/>
              </a:spcBef>
            </a:pPr>
            <a:r>
              <a:rPr lang="en-US" altLang="zh-TW" sz="2800" dirty="0"/>
              <a:t> </a:t>
            </a:r>
            <a:r>
              <a:rPr lang="zh-TW" altLang="en-US" sz="2800" dirty="0"/>
              <a:t>輔仁大學博碩士論文系統：</a:t>
            </a:r>
            <a:r>
              <a:rPr lang="en-US" altLang="zh-TW" sz="2800" dirty="0">
                <a:hlinkClick r:id="rId4"/>
              </a:rPr>
              <a:t>http://140.136.209.5/</a:t>
            </a:r>
            <a:r>
              <a:rPr lang="en-US" altLang="zh-TW" sz="2800" dirty="0" err="1">
                <a:hlinkClick r:id="rId4"/>
              </a:rPr>
              <a:t>cdrfb3</a:t>
            </a:r>
            <a:r>
              <a:rPr lang="en-US" altLang="zh-TW" sz="2800" dirty="0">
                <a:hlinkClick r:id="rId4"/>
              </a:rPr>
              <a:t>/</a:t>
            </a:r>
            <a:r>
              <a:rPr lang="en-US" altLang="zh-TW" sz="2800" dirty="0" err="1">
                <a:hlinkClick r:id="rId4"/>
              </a:rPr>
              <a:t>index.html</a:t>
            </a:r>
            <a:endParaRPr lang="en-US" altLang="zh-TW" sz="2800" dirty="0"/>
          </a:p>
          <a:p>
            <a:pPr>
              <a:spcBef>
                <a:spcPts val="1200"/>
              </a:spcBef>
            </a:pPr>
            <a:r>
              <a:rPr lang="en-US" altLang="zh-TW" sz="2800" dirty="0"/>
              <a:t> </a:t>
            </a:r>
            <a:r>
              <a:rPr lang="zh-TW" altLang="en-US" sz="2800" dirty="0"/>
              <a:t>畢業生離校系統：</a:t>
            </a:r>
            <a:r>
              <a:rPr lang="en-US" altLang="zh-TW" sz="2800" dirty="0">
                <a:hlinkClick r:id="rId5"/>
              </a:rPr>
              <a:t>http://graduation.fju.edu.tw/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博碩士學位論文系統操作說明書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lvl="1"/>
            <a:r>
              <a:rPr lang="zh-TW" altLang="en-US" dirty="0"/>
              <a:t>學生資訊入口網</a:t>
            </a:r>
            <a:r>
              <a:rPr lang="en-US" altLang="zh-TW" dirty="0"/>
              <a:t>-</a:t>
            </a:r>
            <a:r>
              <a:rPr lang="zh-TW" altLang="en-US" dirty="0"/>
              <a:t>課程</a:t>
            </a:r>
            <a:r>
              <a:rPr lang="en-US" altLang="zh-TW" dirty="0"/>
              <a:t>•</a:t>
            </a:r>
            <a:r>
              <a:rPr lang="zh-TW" altLang="en-US" dirty="0"/>
              <a:t>學習</a:t>
            </a:r>
            <a:r>
              <a:rPr lang="en-US" altLang="zh-TW" dirty="0"/>
              <a:t>-</a:t>
            </a:r>
            <a:r>
              <a:rPr lang="zh-TW" altLang="en-US" dirty="0"/>
              <a:t>博碩士學位論文系統</a:t>
            </a:r>
            <a:endParaRPr lang="en-US" altLang="zh-TW" dirty="0"/>
          </a:p>
          <a:p>
            <a:pPr lvl="1"/>
            <a:r>
              <a:rPr lang="en-US" altLang="zh-TW" u="sng" dirty="0">
                <a:solidFill>
                  <a:srgbClr val="0070C0"/>
                </a:solidFill>
                <a:hlinkClick r:id="rId2"/>
              </a:rPr>
              <a:t>http://140.136.251.56/fujenTS/</a:t>
            </a:r>
            <a:endParaRPr lang="en-US" altLang="zh-TW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616301"/>
            <a:ext cx="5688632" cy="42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8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58376" y="283528"/>
            <a:ext cx="8850128" cy="6241816"/>
            <a:chOff x="857272" y="1192150"/>
            <a:chExt cx="7488832" cy="5482081"/>
          </a:xfrm>
        </p:grpSpPr>
        <p:grpSp>
          <p:nvGrpSpPr>
            <p:cNvPr id="5" name="群組 4"/>
            <p:cNvGrpSpPr/>
            <p:nvPr/>
          </p:nvGrpSpPr>
          <p:grpSpPr>
            <a:xfrm>
              <a:off x="857272" y="1192150"/>
              <a:ext cx="7488832" cy="5482081"/>
              <a:chOff x="827584" y="1189871"/>
              <a:chExt cx="7488832" cy="548208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189871"/>
                <a:ext cx="7488832" cy="5482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6876256" y="2089440"/>
                <a:ext cx="1008112" cy="14401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929280" y="3501007"/>
              <a:ext cx="3672408" cy="1512168"/>
              <a:chOff x="929280" y="3501007"/>
              <a:chExt cx="3672408" cy="1512168"/>
            </a:xfrm>
          </p:grpSpPr>
          <p:sp>
            <p:nvSpPr>
              <p:cNvPr id="6" name="矩形圖說文字 5"/>
              <p:cNvSpPr/>
              <p:nvPr/>
            </p:nvSpPr>
            <p:spPr>
              <a:xfrm>
                <a:off x="2009400" y="4437111"/>
                <a:ext cx="2592288" cy="576064"/>
              </a:xfrm>
              <a:prstGeom prst="wedgeRectCallout">
                <a:avLst>
                  <a:gd name="adj1" fmla="val -57401"/>
                  <a:gd name="adj2" fmla="val -175159"/>
                </a:avLst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rgbClr val="FF0000"/>
                    </a:solidFill>
                  </a:rPr>
                  <a:t>點選口試委員申請單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29280" y="3501007"/>
                <a:ext cx="1296144" cy="2160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258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6931"/>
            <a:ext cx="8412540" cy="5298333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251520" y="6107162"/>
            <a:ext cx="2853536" cy="365125"/>
          </a:xfrm>
          <a:prstGeom prst="wedgeRectCallout">
            <a:avLst>
              <a:gd name="adj1" fmla="val 30156"/>
              <a:gd name="adj2" fmla="val -471699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必填：中英文論文題目</a:t>
            </a:r>
          </a:p>
        </p:txBody>
      </p:sp>
      <p:sp>
        <p:nvSpPr>
          <p:cNvPr id="8" name="矩形 7"/>
          <p:cNvSpPr/>
          <p:nvPr/>
        </p:nvSpPr>
        <p:spPr>
          <a:xfrm>
            <a:off x="2493811" y="4221088"/>
            <a:ext cx="3816167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483768" y="5251818"/>
            <a:ext cx="3725450" cy="3374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51720" y="1942232"/>
            <a:ext cx="1585298" cy="28118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63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79512" y="44624"/>
            <a:ext cx="8529676" cy="6731979"/>
            <a:chOff x="662530" y="630159"/>
            <a:chExt cx="7734300" cy="6122883"/>
          </a:xfrm>
        </p:grpSpPr>
        <p:grpSp>
          <p:nvGrpSpPr>
            <p:cNvPr id="5" name="群組 4"/>
            <p:cNvGrpSpPr/>
            <p:nvPr/>
          </p:nvGrpSpPr>
          <p:grpSpPr>
            <a:xfrm>
              <a:off x="662530" y="630159"/>
              <a:ext cx="7734300" cy="5581650"/>
              <a:chOff x="662530" y="638175"/>
              <a:chExt cx="7734300" cy="558165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530" y="638175"/>
                <a:ext cx="7734300" cy="558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/>
              <p:cNvSpPr/>
              <p:nvPr/>
            </p:nvSpPr>
            <p:spPr>
              <a:xfrm>
                <a:off x="6948264" y="1559104"/>
                <a:ext cx="1080120" cy="14401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419872" y="1940016"/>
              <a:ext cx="1440160" cy="3600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圖說文字 6"/>
            <p:cNvSpPr/>
            <p:nvPr/>
          </p:nvSpPr>
          <p:spPr>
            <a:xfrm>
              <a:off x="662531" y="6219825"/>
              <a:ext cx="1567041" cy="384894"/>
            </a:xfrm>
            <a:prstGeom prst="wedgeRectCallout">
              <a:avLst>
                <a:gd name="adj1" fmla="val 47928"/>
                <a:gd name="adj2" fmla="val -835558"/>
              </a:avLst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>
                  <a:solidFill>
                    <a:srgbClr val="FF0000"/>
                  </a:solidFill>
                </a:rPr>
                <a:t>1.</a:t>
              </a:r>
              <a:r>
                <a:rPr lang="zh-TW" altLang="en-US" b="1" dirty="0">
                  <a:solidFill>
                    <a:srgbClr val="FF0000"/>
                  </a:solidFill>
                </a:rPr>
                <a:t> 點選：委員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51720" y="2780928"/>
              <a:ext cx="936104" cy="4320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圖說文字 8"/>
            <p:cNvSpPr/>
            <p:nvPr/>
          </p:nvSpPr>
          <p:spPr>
            <a:xfrm>
              <a:off x="2817212" y="6178363"/>
              <a:ext cx="5484645" cy="574679"/>
            </a:xfrm>
            <a:prstGeom prst="wedgeRectCallout">
              <a:avLst>
                <a:gd name="adj1" fmla="val 41008"/>
                <a:gd name="adj2" fmla="val -532093"/>
              </a:avLst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3.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 身份有三類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召集人、指導教授、無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)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，各一名。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”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召集人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”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部分可與指導老師討論，或口試當日再推選。   </a:t>
              </a:r>
              <a:endParaRPr lang="en-US" altLang="zh-TW" sz="1600" b="1" dirty="0">
                <a:solidFill>
                  <a:srgbClr val="FF0000"/>
                </a:solidFill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</a:rPr>
                <a:t>    另一名校內口委身份請填寫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”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無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”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。</a:t>
              </a:r>
              <a:endParaRPr lang="en-US" altLang="zh-TW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36296" y="2996952"/>
              <a:ext cx="864096" cy="4320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7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45960" y="116632"/>
            <a:ext cx="8486775" cy="6668229"/>
            <a:chOff x="400621" y="586312"/>
            <a:chExt cx="8486775" cy="616500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21" y="586312"/>
              <a:ext cx="8486775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圖說文字 5"/>
            <p:cNvSpPr/>
            <p:nvPr/>
          </p:nvSpPr>
          <p:spPr>
            <a:xfrm>
              <a:off x="710237" y="6175253"/>
              <a:ext cx="5616624" cy="576064"/>
            </a:xfrm>
            <a:prstGeom prst="wedgeRectCallout">
              <a:avLst>
                <a:gd name="adj1" fmla="val 85209"/>
                <a:gd name="adj2" fmla="val -769553"/>
              </a:avLst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2.</a:t>
              </a:r>
              <a:r>
                <a:rPr lang="zh-TW" altLang="en-US" b="1" dirty="0">
                  <a:solidFill>
                    <a:srgbClr val="FF0000"/>
                  </a:solidFill>
                </a:rPr>
                <a:t> 搜尋：輸入口試委員名字查詢，點選該名口委</a:t>
              </a:r>
              <a:endParaRPr lang="en-US" altLang="zh-TW" b="1" dirty="0">
                <a:solidFill>
                  <a:srgbClr val="FF0000"/>
                </a:solidFill>
              </a:endParaRPr>
            </a:p>
            <a:p>
              <a:r>
                <a:rPr lang="en-US" altLang="zh-TW" b="1" dirty="0">
                  <a:solidFill>
                    <a:srgbClr val="FF0000"/>
                  </a:solidFill>
                </a:rPr>
                <a:t>4.</a:t>
              </a:r>
              <a:r>
                <a:rPr lang="zh-TW" altLang="en-US" b="1" dirty="0">
                  <a:solidFill>
                    <a:srgbClr val="FF0000"/>
                  </a:solidFill>
                </a:rPr>
                <a:t> 若搜尋不到，請按新增，詳細輸入</a:t>
              </a:r>
              <a:r>
                <a:rPr lang="en-US" altLang="zh-TW" b="1" dirty="0">
                  <a:solidFill>
                    <a:srgbClr val="FF0000"/>
                  </a:solidFill>
                </a:rPr>
                <a:t>”</a:t>
              </a:r>
              <a:r>
                <a:rPr lang="zh-TW" altLang="en-US" b="1" dirty="0">
                  <a:solidFill>
                    <a:srgbClr val="FF0000"/>
                  </a:solidFill>
                </a:rPr>
                <a:t>新聘</a:t>
              </a:r>
              <a:r>
                <a:rPr lang="en-US" altLang="zh-TW" b="1" dirty="0">
                  <a:solidFill>
                    <a:srgbClr val="FF0000"/>
                  </a:solidFill>
                </a:rPr>
                <a:t>”</a:t>
              </a:r>
              <a:r>
                <a:rPr lang="zh-TW" altLang="en-US" b="1" dirty="0">
                  <a:solidFill>
                    <a:srgbClr val="FF0000"/>
                  </a:solidFill>
                </a:rPr>
                <a:t>委員資料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228184" y="1504929"/>
              <a:ext cx="2088232" cy="4320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96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8" y="260649"/>
            <a:ext cx="776287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860725" y="1579692"/>
            <a:ext cx="3384376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89301" y="5771998"/>
            <a:ext cx="1125864" cy="2543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63037" y="2766589"/>
            <a:ext cx="3384376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63037" y="3360038"/>
            <a:ext cx="3384376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2741" y="3868708"/>
            <a:ext cx="3384376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889301" y="5225163"/>
            <a:ext cx="1125864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852701" y="2096905"/>
            <a:ext cx="3384376" cy="5086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圖說文字 15"/>
          <p:cNvSpPr/>
          <p:nvPr/>
        </p:nvSpPr>
        <p:spPr>
          <a:xfrm>
            <a:off x="7848769" y="2204864"/>
            <a:ext cx="1169256" cy="1224135"/>
          </a:xfrm>
          <a:prstGeom prst="wedgeRectCallout">
            <a:avLst>
              <a:gd name="adj1" fmla="val -191254"/>
              <a:gd name="adj2" fmla="val -54388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地點可向指導老師確認或由學程辦公室協助上線借用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7686584" y="3614373"/>
            <a:ext cx="1368152" cy="1038764"/>
          </a:xfrm>
          <a:prstGeom prst="wedgeRectCallout">
            <a:avLst>
              <a:gd name="adj1" fmla="val -153496"/>
              <a:gd name="adj2" fmla="val -14942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同一指導教授同一天指導多名學生口試，時間請勿重複。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200" y="1326987"/>
            <a:ext cx="1008112" cy="169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圖說文字 16"/>
          <p:cNvSpPr/>
          <p:nvPr/>
        </p:nvSpPr>
        <p:spPr>
          <a:xfrm>
            <a:off x="7672077" y="5515287"/>
            <a:ext cx="1368152" cy="511046"/>
          </a:xfrm>
          <a:prstGeom prst="wedgeRectCallout">
            <a:avLst>
              <a:gd name="adj1" fmla="val -308747"/>
              <a:gd name="adj2" fmla="val -50278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辦公室分機</a:t>
            </a:r>
            <a:r>
              <a:rPr lang="en-US" altLang="zh-TW" sz="1400" b="1" dirty="0">
                <a:solidFill>
                  <a:srgbClr val="FF0000"/>
                </a:solidFill>
              </a:rPr>
              <a:t>6458</a:t>
            </a:r>
          </a:p>
        </p:txBody>
      </p:sp>
      <p:sp>
        <p:nvSpPr>
          <p:cNvPr id="15" name="矩形圖說文字 14"/>
          <p:cNvSpPr/>
          <p:nvPr/>
        </p:nvSpPr>
        <p:spPr>
          <a:xfrm>
            <a:off x="7742798" y="1595835"/>
            <a:ext cx="1368152" cy="511046"/>
          </a:xfrm>
          <a:prstGeom prst="wedgeRectCallout">
            <a:avLst>
              <a:gd name="adj1" fmla="val -340742"/>
              <a:gd name="adj2" fmla="val -31243"/>
            </a:avLst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點選考試方式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3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2128</TotalTime>
  <Words>1662</Words>
  <Application>Microsoft Office PowerPoint</Application>
  <PresentationFormat>如螢幕大小 (4:3)</PresentationFormat>
  <Paragraphs>122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微軟正黑體</vt:lpstr>
      <vt:lpstr>新細明體</vt:lpstr>
      <vt:lpstr>Calibri</vt:lpstr>
      <vt:lpstr>Tw Cen MT</vt:lpstr>
      <vt:lpstr>Wingdings</vt:lpstr>
      <vt:lpstr>Wingdings 2</vt:lpstr>
      <vt:lpstr>中庸</vt:lpstr>
      <vt:lpstr>1_中庸</vt:lpstr>
      <vt:lpstr>畢業生口試申請作業說明書</vt:lpstr>
      <vt:lpstr>口試申請作業</vt:lpstr>
      <vt:lpstr>口試申請作業(碩博士學位論文系統)</vt:lpstr>
      <vt:lpstr>博碩士學位論文系統操作說明書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口試申請作業</vt:lpstr>
      <vt:lpstr>口試申請作業</vt:lpstr>
      <vt:lpstr>口試申請作業</vt:lpstr>
      <vt:lpstr>PowerPoint 簡報</vt:lpstr>
      <vt:lpstr>離校申請作業</vt:lpstr>
      <vt:lpstr>PowerPoint 簡報</vt:lpstr>
      <vt:lpstr>PowerPoint 簡報</vt:lpstr>
      <vt:lpstr>輔大圖書館論文上傳操作步驟</vt:lpstr>
      <vt:lpstr>輔大圖書館論文上傳操作步驟</vt:lpstr>
      <vt:lpstr>輔大圖書館論文上傳操作步驟</vt:lpstr>
      <vt:lpstr>輔大圖書館論文上傳操作步驟</vt:lpstr>
      <vt:lpstr>輔大圖書館論文上傳操作步驟</vt:lpstr>
      <vt:lpstr>輔大圖書館論文上傳操作步驟</vt:lpstr>
      <vt:lpstr>輔大圖書館論文上傳操作步驟</vt:lpstr>
      <vt:lpstr>輔大圖書館論文上傳操作步驟</vt:lpstr>
      <vt:lpstr>國家圖書館論文上傳操作步驟</vt:lpstr>
      <vt:lpstr>PowerPoint 簡報</vt:lpstr>
      <vt:lpstr>PowerPoint 簡報</vt:lpstr>
      <vt:lpstr>PowerPoint 簡報</vt:lpstr>
      <vt:lpstr>PowerPoint 簡報</vt:lpstr>
      <vt:lpstr>PowerPoint 簡報</vt:lpstr>
      <vt:lpstr>離校申請作業</vt:lpstr>
      <vt:lpstr>相關網站連結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論文口試申請</dc:title>
  <dc:creator>USER</dc:creator>
  <cp:lastModifiedBy>User</cp:lastModifiedBy>
  <cp:revision>116</cp:revision>
  <dcterms:created xsi:type="dcterms:W3CDTF">2014-04-11T05:58:14Z</dcterms:created>
  <dcterms:modified xsi:type="dcterms:W3CDTF">2021-03-15T12:22:37Z</dcterms:modified>
</cp:coreProperties>
</file>